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84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3" r:id="rId29"/>
    <p:sldId id="282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ndsaye" initials="L" lastIdx="4" clrIdx="0"/>
  <p:cmAuthor id="1" name="Vanessa Weber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9B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848" autoAdjust="0"/>
  </p:normalViewPr>
  <p:slideViewPr>
    <p:cSldViewPr snapToGrid="0" snapToObjects="1">
      <p:cViewPr>
        <p:scale>
          <a:sx n="81" d="100"/>
          <a:sy n="81" d="100"/>
        </p:scale>
        <p:origin x="-105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742DA-5540-480A-860F-71AC9EF2A49B}" type="datetimeFigureOut">
              <a:rPr lang="en-ZA" smtClean="0"/>
              <a:pPr/>
              <a:t>2023-07-14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40F88-93B1-440E-A591-D76F0FE18F60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35707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40F88-93B1-440E-A591-D76F0FE18F60}" type="slidenum">
              <a:rPr lang="en-ZA" smtClean="0"/>
              <a:pPr/>
              <a:t>3</a:t>
            </a:fld>
            <a:endParaRPr lang="en-ZA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40F88-93B1-440E-A591-D76F0FE18F60}" type="slidenum">
              <a:rPr lang="en-ZA" smtClean="0"/>
              <a:pPr/>
              <a:t>5</a:t>
            </a:fld>
            <a:endParaRPr lang="en-ZA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40F88-93B1-440E-A591-D76F0FE18F60}" type="slidenum">
              <a:rPr lang="en-ZA" smtClean="0"/>
              <a:pPr/>
              <a:t>6</a:t>
            </a:fld>
            <a:endParaRPr lang="en-ZA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40F88-93B1-440E-A591-D76F0FE18F60}" type="slidenum">
              <a:rPr lang="en-ZA" smtClean="0"/>
              <a:pPr/>
              <a:t>12</a:t>
            </a:fld>
            <a:endParaRPr lang="en-ZA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40F88-93B1-440E-A591-D76F0FE18F60}" type="slidenum">
              <a:rPr lang="en-ZA" smtClean="0"/>
              <a:pPr/>
              <a:t>13</a:t>
            </a:fld>
            <a:endParaRPr lang="en-ZA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40F88-93B1-440E-A591-D76F0FE18F60}" type="slidenum">
              <a:rPr lang="en-ZA" smtClean="0"/>
              <a:pPr/>
              <a:t>17</a:t>
            </a:fld>
            <a:endParaRPr lang="en-ZA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40F88-93B1-440E-A591-D76F0FE18F60}" type="slidenum">
              <a:rPr lang="en-ZA" smtClean="0"/>
              <a:pPr/>
              <a:t>22</a:t>
            </a:fld>
            <a:endParaRPr lang="en-Z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D616-5353-4146-B580-68B3AAEE15DB}" type="datetimeFigureOut">
              <a:rPr lang="en-US" smtClean="0"/>
              <a:pPr/>
              <a:t>7/14/2023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9150-DA76-7F4B-8619-67A4798F8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915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D616-5353-4146-B580-68B3AAEE15DB}" type="datetimeFigureOut">
              <a:rPr lang="en-US" smtClean="0"/>
              <a:pPr/>
              <a:t>7/14/2023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9150-DA76-7F4B-8619-67A4798F8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522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D616-5353-4146-B580-68B3AAEE15DB}" type="datetimeFigureOut">
              <a:rPr lang="en-US" smtClean="0"/>
              <a:pPr/>
              <a:t>7/14/2023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9150-DA76-7F4B-8619-67A4798F8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133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D616-5353-4146-B580-68B3AAEE15DB}" type="datetimeFigureOut">
              <a:rPr lang="en-US" smtClean="0"/>
              <a:pPr/>
              <a:t>7/14/2023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9150-DA76-7F4B-8619-67A4798F8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774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D616-5353-4146-B580-68B3AAEE15DB}" type="datetimeFigureOut">
              <a:rPr lang="en-US" smtClean="0"/>
              <a:pPr/>
              <a:t>7/14/2023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9150-DA76-7F4B-8619-67A4798F8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02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D616-5353-4146-B580-68B3AAEE15DB}" type="datetimeFigureOut">
              <a:rPr lang="en-US" smtClean="0"/>
              <a:pPr/>
              <a:t>7/14/2023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9150-DA76-7F4B-8619-67A4798F8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90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D616-5353-4146-B580-68B3AAEE15DB}" type="datetimeFigureOut">
              <a:rPr lang="en-US" smtClean="0"/>
              <a:pPr/>
              <a:t>7/14/2023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9150-DA76-7F4B-8619-67A4798F8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736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D616-5353-4146-B580-68B3AAEE15DB}" type="datetimeFigureOut">
              <a:rPr lang="en-US" smtClean="0"/>
              <a:pPr/>
              <a:t>7/14/2023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9150-DA76-7F4B-8619-67A4798F8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180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D616-5353-4146-B580-68B3AAEE15DB}" type="datetimeFigureOut">
              <a:rPr lang="en-US" smtClean="0"/>
              <a:pPr/>
              <a:t>7/14/2023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9150-DA76-7F4B-8619-67A4798F8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981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D616-5353-4146-B580-68B3AAEE15DB}" type="datetimeFigureOut">
              <a:rPr lang="en-US" smtClean="0"/>
              <a:pPr/>
              <a:t>7/14/2023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9150-DA76-7F4B-8619-67A4798F8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298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1D616-5353-4146-B580-68B3AAEE15DB}" type="datetimeFigureOut">
              <a:rPr lang="en-US" smtClean="0"/>
              <a:pPr/>
              <a:t>7/14/2023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9150-DA76-7F4B-8619-67A4798F8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007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1D616-5353-4146-B580-68B3AAEE15DB}" type="datetimeFigureOut">
              <a:rPr lang="en-US" smtClean="0"/>
              <a:pPr/>
              <a:t>7/14/2023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19150-DA76-7F4B-8619-67A4798F8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929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1940" y="5596761"/>
            <a:ext cx="7897673" cy="8315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CAPE WINELANDS</a:t>
            </a:r>
          </a:p>
          <a:p>
            <a:pPr algn="ctr">
              <a:lnSpc>
                <a:spcPct val="110000"/>
              </a:lnSpc>
            </a:pP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OLIFANTS RIVER</a:t>
            </a: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Myriad Pro Light"/>
              <a:cs typeface="Myriad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2390488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LIFANTS RIVER9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73" b="8839"/>
          <a:stretch/>
        </p:blipFill>
        <p:spPr>
          <a:xfrm>
            <a:off x="0" y="395892"/>
            <a:ext cx="9142571" cy="585589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292975" y="6426660"/>
            <a:ext cx="1584448" cy="431340"/>
            <a:chOff x="7273925" y="6426660"/>
            <a:chExt cx="1584448" cy="431340"/>
          </a:xfrm>
        </p:grpSpPr>
        <p:sp>
          <p:nvSpPr>
            <p:cNvPr id="7" name="Rectangle 6"/>
            <p:cNvSpPr/>
            <p:nvPr/>
          </p:nvSpPr>
          <p:spPr>
            <a:xfrm>
              <a:off x="7273925" y="6426660"/>
              <a:ext cx="1584448" cy="431340"/>
            </a:xfrm>
            <a:prstGeom prst="rect">
              <a:avLst/>
            </a:prstGeom>
            <a:solidFill>
              <a:srgbClr val="A49B8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7F7F7F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516162" y="6496769"/>
              <a:ext cx="11208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Olifants River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1862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LIFANTS RIVER10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" t="-6735" r="-16" b="6735"/>
          <a:stretch/>
        </p:blipFill>
        <p:spPr>
          <a:xfrm>
            <a:off x="1429" y="-461873"/>
            <a:ext cx="9142571" cy="6858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292975" y="6426660"/>
            <a:ext cx="1584448" cy="431340"/>
            <a:chOff x="7273925" y="6426660"/>
            <a:chExt cx="1584448" cy="431340"/>
          </a:xfrm>
        </p:grpSpPr>
        <p:sp>
          <p:nvSpPr>
            <p:cNvPr id="7" name="Rectangle 6"/>
            <p:cNvSpPr/>
            <p:nvPr/>
          </p:nvSpPr>
          <p:spPr>
            <a:xfrm>
              <a:off x="7273925" y="6426660"/>
              <a:ext cx="1584448" cy="431340"/>
            </a:xfrm>
            <a:prstGeom prst="rect">
              <a:avLst/>
            </a:prstGeom>
            <a:solidFill>
              <a:srgbClr val="A49B8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7F7F7F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516162" y="6496769"/>
              <a:ext cx="11208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Olifants River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5296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83"/>
          <a:stretch/>
        </p:blipFill>
        <p:spPr>
          <a:xfrm>
            <a:off x="0" y="536"/>
            <a:ext cx="9142571" cy="64261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7530" y="5541046"/>
            <a:ext cx="8530005" cy="67505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>The summers in this valley range from relatively warm to cool compared with some of South Africa’s other wine regions.</a:t>
            </a:r>
            <a:endParaRPr lang="en-US" sz="1600" dirty="0">
              <a:solidFill>
                <a:srgbClr val="A6A6A6"/>
              </a:solidFill>
              <a:latin typeface="Myriad Pro Light"/>
              <a:cs typeface="Myriad Pro Ligh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292975" y="6426660"/>
            <a:ext cx="1584448" cy="431340"/>
            <a:chOff x="7273925" y="6426660"/>
            <a:chExt cx="1584448" cy="431340"/>
          </a:xfrm>
        </p:grpSpPr>
        <p:sp>
          <p:nvSpPr>
            <p:cNvPr id="8" name="Rectangle 7"/>
            <p:cNvSpPr/>
            <p:nvPr/>
          </p:nvSpPr>
          <p:spPr>
            <a:xfrm>
              <a:off x="7273925" y="6426660"/>
              <a:ext cx="1584448" cy="431340"/>
            </a:xfrm>
            <a:prstGeom prst="rect">
              <a:avLst/>
            </a:prstGeom>
            <a:solidFill>
              <a:srgbClr val="A49B8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7F7F7F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516162" y="6496769"/>
              <a:ext cx="11208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Olifants River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2289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09"/>
          <a:stretch/>
        </p:blipFill>
        <p:spPr>
          <a:xfrm>
            <a:off x="0" y="536"/>
            <a:ext cx="9142571" cy="63832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7530" y="5541046"/>
            <a:ext cx="8530005" cy="67505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  <a:t>Rainfall in the region is low. The southern part of the valley up until Clanwilliam has an annual average rainfall of 370mm.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292975" y="6426660"/>
            <a:ext cx="1584448" cy="431340"/>
            <a:chOff x="7273925" y="6426660"/>
            <a:chExt cx="1584448" cy="431340"/>
          </a:xfrm>
        </p:grpSpPr>
        <p:sp>
          <p:nvSpPr>
            <p:cNvPr id="9" name="Rectangle 8"/>
            <p:cNvSpPr/>
            <p:nvPr/>
          </p:nvSpPr>
          <p:spPr>
            <a:xfrm>
              <a:off x="7273925" y="6426660"/>
              <a:ext cx="1584448" cy="431340"/>
            </a:xfrm>
            <a:prstGeom prst="rect">
              <a:avLst/>
            </a:prstGeom>
            <a:solidFill>
              <a:srgbClr val="A49B8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7F7F7F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516162" y="6496769"/>
              <a:ext cx="11208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Olifants River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256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LIFANTS RIVER13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915"/>
          <a:stretch/>
        </p:blipFill>
        <p:spPr>
          <a:xfrm>
            <a:off x="0" y="0"/>
            <a:ext cx="9142571" cy="638375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292975" y="6426660"/>
            <a:ext cx="1584448" cy="431340"/>
            <a:chOff x="7273925" y="6426660"/>
            <a:chExt cx="1584448" cy="431340"/>
          </a:xfrm>
        </p:grpSpPr>
        <p:sp>
          <p:nvSpPr>
            <p:cNvPr id="7" name="Rectangle 6"/>
            <p:cNvSpPr/>
            <p:nvPr/>
          </p:nvSpPr>
          <p:spPr>
            <a:xfrm>
              <a:off x="7273925" y="6426660"/>
              <a:ext cx="1584448" cy="431340"/>
            </a:xfrm>
            <a:prstGeom prst="rect">
              <a:avLst/>
            </a:prstGeom>
            <a:solidFill>
              <a:srgbClr val="A49B8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7F7F7F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516162" y="6496769"/>
              <a:ext cx="11208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Olifants River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4617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LIFANTS RIVER14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915"/>
          <a:stretch/>
        </p:blipFill>
        <p:spPr>
          <a:xfrm>
            <a:off x="0" y="0"/>
            <a:ext cx="9142571" cy="638375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292975" y="6426660"/>
            <a:ext cx="1584448" cy="431340"/>
            <a:chOff x="7273925" y="6426660"/>
            <a:chExt cx="1584448" cy="431340"/>
          </a:xfrm>
        </p:grpSpPr>
        <p:sp>
          <p:nvSpPr>
            <p:cNvPr id="7" name="Rectangle 6"/>
            <p:cNvSpPr/>
            <p:nvPr/>
          </p:nvSpPr>
          <p:spPr>
            <a:xfrm>
              <a:off x="7273925" y="6426660"/>
              <a:ext cx="1584448" cy="431340"/>
            </a:xfrm>
            <a:prstGeom prst="rect">
              <a:avLst/>
            </a:prstGeom>
            <a:solidFill>
              <a:srgbClr val="A49B8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7F7F7F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516162" y="6496769"/>
              <a:ext cx="11208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Olifants River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1226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LIFANTS RIVER15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637"/>
          <a:stretch/>
        </p:blipFill>
        <p:spPr>
          <a:xfrm>
            <a:off x="0" y="0"/>
            <a:ext cx="9142571" cy="633426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292975" y="6426660"/>
            <a:ext cx="1584448" cy="431340"/>
            <a:chOff x="7273925" y="6426660"/>
            <a:chExt cx="1584448" cy="431340"/>
          </a:xfrm>
        </p:grpSpPr>
        <p:sp>
          <p:nvSpPr>
            <p:cNvPr id="7" name="Rectangle 6"/>
            <p:cNvSpPr/>
            <p:nvPr/>
          </p:nvSpPr>
          <p:spPr>
            <a:xfrm>
              <a:off x="7273925" y="6426660"/>
              <a:ext cx="1584448" cy="431340"/>
            </a:xfrm>
            <a:prstGeom prst="rect">
              <a:avLst/>
            </a:prstGeom>
            <a:solidFill>
              <a:srgbClr val="A49B8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7F7F7F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516162" y="6496769"/>
              <a:ext cx="11208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Olifants River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4910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9"/>
          <a:stretch/>
        </p:blipFill>
        <p:spPr>
          <a:xfrm>
            <a:off x="0" y="536"/>
            <a:ext cx="9142571" cy="63667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7530" y="5541046"/>
            <a:ext cx="8530005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  <a:t>Here the climate is warm and the average annual rainfall is 220 mm.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292975" y="6426660"/>
            <a:ext cx="1584448" cy="431340"/>
            <a:chOff x="7273925" y="6426660"/>
            <a:chExt cx="1584448" cy="431340"/>
          </a:xfrm>
        </p:grpSpPr>
        <p:sp>
          <p:nvSpPr>
            <p:cNvPr id="9" name="Rectangle 8"/>
            <p:cNvSpPr/>
            <p:nvPr/>
          </p:nvSpPr>
          <p:spPr>
            <a:xfrm>
              <a:off x="7273925" y="6426660"/>
              <a:ext cx="1584448" cy="431340"/>
            </a:xfrm>
            <a:prstGeom prst="rect">
              <a:avLst/>
            </a:prstGeom>
            <a:solidFill>
              <a:srgbClr val="A49B8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7F7F7F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516162" y="6496769"/>
              <a:ext cx="11208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Olifants River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8138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LIFANTS RIVER1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292975" y="6426660"/>
            <a:ext cx="1584448" cy="431340"/>
            <a:chOff x="7273925" y="6426660"/>
            <a:chExt cx="1584448" cy="431340"/>
          </a:xfrm>
        </p:grpSpPr>
        <p:sp>
          <p:nvSpPr>
            <p:cNvPr id="9" name="Rectangle 8"/>
            <p:cNvSpPr/>
            <p:nvPr/>
          </p:nvSpPr>
          <p:spPr>
            <a:xfrm>
              <a:off x="7273925" y="6426660"/>
              <a:ext cx="1584448" cy="431340"/>
            </a:xfrm>
            <a:prstGeom prst="rect">
              <a:avLst/>
            </a:prstGeom>
            <a:solidFill>
              <a:srgbClr val="A49B8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7F7F7F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516162" y="6496769"/>
              <a:ext cx="11208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Olifants River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3793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LIFANTS RIVER1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292975" y="6426660"/>
            <a:ext cx="1584448" cy="431340"/>
            <a:chOff x="7273925" y="6426660"/>
            <a:chExt cx="1584448" cy="431340"/>
          </a:xfrm>
        </p:grpSpPr>
        <p:sp>
          <p:nvSpPr>
            <p:cNvPr id="7" name="Rectangle 6"/>
            <p:cNvSpPr/>
            <p:nvPr/>
          </p:nvSpPr>
          <p:spPr>
            <a:xfrm>
              <a:off x="7273925" y="6426660"/>
              <a:ext cx="1584448" cy="431340"/>
            </a:xfrm>
            <a:prstGeom prst="rect">
              <a:avLst/>
            </a:prstGeom>
            <a:solidFill>
              <a:srgbClr val="A49B8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7F7F7F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516162" y="6496769"/>
              <a:ext cx="11208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Olifants River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0857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LIFANTS RIVER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4128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LIFANTS RIVER1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292975" y="6426660"/>
            <a:ext cx="1584448" cy="431340"/>
            <a:chOff x="7273925" y="6426660"/>
            <a:chExt cx="1584448" cy="431340"/>
          </a:xfrm>
        </p:grpSpPr>
        <p:sp>
          <p:nvSpPr>
            <p:cNvPr id="7" name="Rectangle 6"/>
            <p:cNvSpPr/>
            <p:nvPr/>
          </p:nvSpPr>
          <p:spPr>
            <a:xfrm>
              <a:off x="7273925" y="6426660"/>
              <a:ext cx="1584448" cy="431340"/>
            </a:xfrm>
            <a:prstGeom prst="rect">
              <a:avLst/>
            </a:prstGeom>
            <a:solidFill>
              <a:srgbClr val="A49B8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7F7F7F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516162" y="6496769"/>
              <a:ext cx="11208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Olifants River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2723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3475" y="5542678"/>
            <a:ext cx="8420970" cy="970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Closer to the cold Atlantic Ocean in the vicinity of Koekenaap vineyards can be found where cooler climates ensure high quality grapes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. Further down the coast are the maritime vineyards of the stand-alone ward of Bamboes Bay.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292975" y="6426660"/>
            <a:ext cx="1584448" cy="431340"/>
            <a:chOff x="7273925" y="6426660"/>
            <a:chExt cx="1584448" cy="431340"/>
          </a:xfrm>
        </p:grpSpPr>
        <p:sp>
          <p:nvSpPr>
            <p:cNvPr id="12" name="Rectangle 11"/>
            <p:cNvSpPr/>
            <p:nvPr/>
          </p:nvSpPr>
          <p:spPr>
            <a:xfrm>
              <a:off x="7273925" y="6426660"/>
              <a:ext cx="1584448" cy="431340"/>
            </a:xfrm>
            <a:prstGeom prst="rect">
              <a:avLst/>
            </a:prstGeom>
            <a:solidFill>
              <a:srgbClr val="A49B8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7F7F7F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516162" y="6496769"/>
              <a:ext cx="11208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Olifants River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70287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LIFANTS RIVER2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7530" y="5541046"/>
            <a:ext cx="8530005" cy="97052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  <a:t>Isolated high-altitude vineyards are found in the high altitude wards of Piekenierskloof </a:t>
            </a:r>
            <a:r>
              <a:rPr lang="en-US" sz="1600">
                <a:solidFill>
                  <a:srgbClr val="A6A6A6"/>
                </a:solidFill>
                <a:latin typeface="Myriad Pro Light"/>
                <a:cs typeface="Myriad Pro Light"/>
              </a:rPr>
              <a:t>and </a:t>
            </a:r>
            <a:r>
              <a:rPr lang="en-US" sz="1600" smtClean="0">
                <a:solidFill>
                  <a:srgbClr val="A6A6A6"/>
                </a:solidFill>
                <a:latin typeface="Myriad Pro Light"/>
                <a:cs typeface="Myriad Pro Light"/>
              </a:rPr>
              <a:t>stand-alone </a:t>
            </a:r>
            <a: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  <a:t>Cederberg, where the mean February temperature is 22.8⁰C  and rainfall is 473 mm (Stagmanskop Weather Station).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292975" y="6426660"/>
            <a:ext cx="1584448" cy="431340"/>
            <a:chOff x="7273925" y="6426660"/>
            <a:chExt cx="1584448" cy="431340"/>
          </a:xfrm>
        </p:grpSpPr>
        <p:sp>
          <p:nvSpPr>
            <p:cNvPr id="5" name="Rectangle 4"/>
            <p:cNvSpPr/>
            <p:nvPr/>
          </p:nvSpPr>
          <p:spPr>
            <a:xfrm>
              <a:off x="7273925" y="6426660"/>
              <a:ext cx="1584448" cy="431340"/>
            </a:xfrm>
            <a:prstGeom prst="rect">
              <a:avLst/>
            </a:prstGeom>
            <a:solidFill>
              <a:srgbClr val="A49B8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7F7F7F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516162" y="6496769"/>
              <a:ext cx="11208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Olifants River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03433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LIFANTS RIVER2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292975" y="6426660"/>
            <a:ext cx="1584448" cy="431340"/>
            <a:chOff x="7273925" y="6426660"/>
            <a:chExt cx="1584448" cy="431340"/>
          </a:xfrm>
        </p:grpSpPr>
        <p:sp>
          <p:nvSpPr>
            <p:cNvPr id="4" name="Rectangle 3"/>
            <p:cNvSpPr/>
            <p:nvPr/>
          </p:nvSpPr>
          <p:spPr>
            <a:xfrm>
              <a:off x="7273925" y="6426660"/>
              <a:ext cx="1584448" cy="431340"/>
            </a:xfrm>
            <a:prstGeom prst="rect">
              <a:avLst/>
            </a:prstGeom>
            <a:solidFill>
              <a:srgbClr val="A49B8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7F7F7F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516162" y="6496769"/>
              <a:ext cx="11208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Olifants River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37003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LIFANTS RIVER2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292975" y="6426660"/>
            <a:ext cx="1584448" cy="431340"/>
            <a:chOff x="7273925" y="6426660"/>
            <a:chExt cx="1584448" cy="431340"/>
          </a:xfrm>
        </p:grpSpPr>
        <p:sp>
          <p:nvSpPr>
            <p:cNvPr id="4" name="Rectangle 3"/>
            <p:cNvSpPr/>
            <p:nvPr/>
          </p:nvSpPr>
          <p:spPr>
            <a:xfrm>
              <a:off x="7273925" y="6426660"/>
              <a:ext cx="1584448" cy="431340"/>
            </a:xfrm>
            <a:prstGeom prst="rect">
              <a:avLst/>
            </a:prstGeom>
            <a:solidFill>
              <a:srgbClr val="A49B8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7F7F7F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516162" y="6496769"/>
              <a:ext cx="11208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Olifants River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32778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LIFANTS RIVER2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pic>
        <p:nvPicPr>
          <p:cNvPr id="1026" name="Picture 2" descr="C:\Users\Hanlie\AppData\Local\Microsoft\Windows\Temporary Internet Files\Content.Outlook\44YP5CDK\OLIFANTS RIVER slide 2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" y="0"/>
            <a:ext cx="91425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7292975" y="6426660"/>
            <a:ext cx="1584448" cy="431340"/>
            <a:chOff x="7273925" y="6426660"/>
            <a:chExt cx="1584448" cy="431340"/>
          </a:xfrm>
        </p:grpSpPr>
        <p:sp>
          <p:nvSpPr>
            <p:cNvPr id="5" name="Rectangle 4"/>
            <p:cNvSpPr/>
            <p:nvPr/>
          </p:nvSpPr>
          <p:spPr>
            <a:xfrm>
              <a:off x="7273925" y="6426660"/>
              <a:ext cx="1584448" cy="431340"/>
            </a:xfrm>
            <a:prstGeom prst="rect">
              <a:avLst/>
            </a:prstGeom>
            <a:solidFill>
              <a:srgbClr val="A49B8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7F7F7F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516162" y="6496769"/>
              <a:ext cx="11208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Olifants River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41711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LIFANTS RIVER2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292975" y="6426660"/>
            <a:ext cx="1584448" cy="431340"/>
            <a:chOff x="7273925" y="6426660"/>
            <a:chExt cx="1584448" cy="431340"/>
          </a:xfrm>
        </p:grpSpPr>
        <p:sp>
          <p:nvSpPr>
            <p:cNvPr id="4" name="Rectangle 3"/>
            <p:cNvSpPr/>
            <p:nvPr/>
          </p:nvSpPr>
          <p:spPr>
            <a:xfrm>
              <a:off x="7273925" y="6426660"/>
              <a:ext cx="1584448" cy="431340"/>
            </a:xfrm>
            <a:prstGeom prst="rect">
              <a:avLst/>
            </a:prstGeom>
            <a:solidFill>
              <a:srgbClr val="A49B8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7F7F7F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516162" y="6496769"/>
              <a:ext cx="11208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Olifants River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37456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LIFANTS RIVER2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9982" y="5614676"/>
            <a:ext cx="8469632" cy="7571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The images used in these presentations have been sourced from various producers, as well as industry and tourism bodies. </a:t>
            </a:r>
            <a:r>
              <a:rPr lang="en-US" sz="12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> These </a:t>
            </a: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presentations </a:t>
            </a:r>
            <a:r>
              <a:rPr lang="en-US" sz="12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>are strictly </a:t>
            </a: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for non-commercial, non-profit, educational purposes only and cannot be reproduced or </a:t>
            </a:r>
            <a:r>
              <a:rPr lang="en-US" sz="12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>transmitted  in </a:t>
            </a: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any form or by any means </a:t>
            </a:r>
            <a:r>
              <a:rPr lang="en-US" sz="12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>without written </a:t>
            </a: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permission from Wines of South Africa (</a:t>
            </a:r>
            <a:r>
              <a:rPr lang="en-US" sz="1200" smtClean="0">
                <a:solidFill>
                  <a:srgbClr val="A6A6A6"/>
                </a:solidFill>
                <a:latin typeface="Myriad Pro Light"/>
                <a:cs typeface="Myriad Pro Light"/>
              </a:rPr>
              <a:t>WoSA</a:t>
            </a: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7854752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2AC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97687" y="4968854"/>
            <a:ext cx="8229230" cy="1265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The Cape winelands, considered by many to be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the most beautiful in the world, </a:t>
            </a:r>
            <a:r>
              <a:rPr lang="en-US" sz="1600" dirty="0" smtClean="0">
                <a:solidFill>
                  <a:schemeClr val="bg1"/>
                </a:solidFill>
                <a:latin typeface="Myriad Pro Light"/>
                <a:cs typeface="Myriad Pro Light"/>
              </a:rPr>
              <a:t>have </a:t>
            </a: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a network of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diverse and well-run wine routes, affording visitors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a varied and unforgettable experience.</a:t>
            </a:r>
          </a:p>
        </p:txBody>
      </p:sp>
    </p:spTree>
    <p:extLst>
      <p:ext uri="{BB962C8B-B14F-4D97-AF65-F5344CB8AC3E}">
        <p14:creationId xmlns:p14="http://schemas.microsoft.com/office/powerpoint/2010/main" val="178233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1940" y="5802181"/>
            <a:ext cx="789767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THE END</a:t>
            </a: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Myriad Pro Light"/>
              <a:cs typeface="Myriad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3297360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LIFANTS RIVER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26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9853" y="5592964"/>
            <a:ext cx="7231552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Our winelands are located at the very tip of South Africa.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Myriad Pro Light"/>
              <a:cs typeface="Myriad Pro Ligh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292975" y="6426660"/>
            <a:ext cx="1584448" cy="431340"/>
            <a:chOff x="7273925" y="6426660"/>
            <a:chExt cx="1584448" cy="431340"/>
          </a:xfrm>
        </p:grpSpPr>
        <p:sp>
          <p:nvSpPr>
            <p:cNvPr id="10" name="Rectangle 9"/>
            <p:cNvSpPr/>
            <p:nvPr/>
          </p:nvSpPr>
          <p:spPr>
            <a:xfrm>
              <a:off x="7273925" y="6426660"/>
              <a:ext cx="1584448" cy="431340"/>
            </a:xfrm>
            <a:prstGeom prst="rect">
              <a:avLst/>
            </a:prstGeom>
            <a:solidFill>
              <a:srgbClr val="A49B8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7F7F7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516162" y="6496769"/>
              <a:ext cx="11208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Olifants River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2815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07768" y="2007524"/>
            <a:ext cx="2856789" cy="3334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rPr>
              <a:t>Region: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Olifants River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Myriad Pro Light"/>
              <a:cs typeface="Myriad Pro Light"/>
            </a:endParaRPr>
          </a:p>
          <a:p>
            <a:pPr algn="r">
              <a:lnSpc>
                <a:spcPct val="120000"/>
              </a:lnSpc>
            </a:pP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rPr>
              <a:t>Districts: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Citrusdal Mountain</a:t>
            </a:r>
          </a:p>
          <a:p>
            <a:pPr algn="r">
              <a:lnSpc>
                <a:spcPct val="120000"/>
              </a:lnSpc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Citrusdal Valley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Myriad Pro Light"/>
              <a:cs typeface="Myriad Pro Light"/>
            </a:endParaRPr>
          </a:p>
          <a:p>
            <a:pPr algn="r">
              <a:lnSpc>
                <a:spcPct val="120000"/>
              </a:lnSpc>
            </a:pP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rPr>
              <a:t>Wards: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Piekenierskloof</a:t>
            </a:r>
          </a:p>
          <a:p>
            <a:pPr algn="r">
              <a:lnSpc>
                <a:spcPct val="120000"/>
              </a:lnSpc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Spruitdrift</a:t>
            </a:r>
          </a:p>
          <a:p>
            <a:pPr algn="r">
              <a:lnSpc>
                <a:spcPct val="120000"/>
              </a:lnSpc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Vredendal</a:t>
            </a:r>
          </a:p>
          <a:p>
            <a:pPr algn="r">
              <a:lnSpc>
                <a:spcPct val="120000"/>
              </a:lnSpc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Myriad Pro Light"/>
              <a:cs typeface="Myriad Pro Light"/>
            </a:endParaRPr>
          </a:p>
          <a:p>
            <a:pPr algn="r">
              <a:lnSpc>
                <a:spcPct val="120000"/>
              </a:lnSpc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rPr>
              <a:t>Region: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Coastal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Myriad Pro Light"/>
              <a:cs typeface="Myriad Pro Light"/>
            </a:endParaRPr>
          </a:p>
          <a:p>
            <a:pPr algn="r">
              <a:lnSpc>
                <a:spcPct val="120000"/>
              </a:lnSpc>
            </a:pP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rPr>
              <a:t>Districts: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Lutzville Valley</a:t>
            </a:r>
            <a:b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</a:b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rPr>
              <a:t>Ward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rPr>
              <a:t>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Koekenaap</a:t>
            </a:r>
          </a:p>
          <a:p>
            <a:pPr algn="r">
              <a:lnSpc>
                <a:spcPct val="120000"/>
              </a:lnSpc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Myriad Pro Light"/>
              <a:cs typeface="Myriad Pro Ligh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-183"/>
            <a:ext cx="9144000" cy="1766673"/>
          </a:xfrm>
          <a:prstGeom prst="rect">
            <a:avLst/>
          </a:prstGeom>
          <a:solidFill>
            <a:srgbClr val="A49B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26425" y="1124233"/>
            <a:ext cx="24416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Olifants River</a:t>
            </a:r>
            <a:endParaRPr lang="en-US" sz="2800" b="1" spc="100" dirty="0">
              <a:solidFill>
                <a:schemeClr val="tx1">
                  <a:lumMod val="65000"/>
                  <a:lumOff val="35000"/>
                </a:schemeClr>
              </a:solidFill>
              <a:latin typeface="Myriad Pro Light"/>
              <a:cs typeface="Myriad Pro Ligh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292975" y="6426660"/>
            <a:ext cx="1584448" cy="431340"/>
            <a:chOff x="7273925" y="6426660"/>
            <a:chExt cx="1584448" cy="431340"/>
          </a:xfrm>
        </p:grpSpPr>
        <p:sp>
          <p:nvSpPr>
            <p:cNvPr id="9" name="Rectangle 8"/>
            <p:cNvSpPr/>
            <p:nvPr/>
          </p:nvSpPr>
          <p:spPr>
            <a:xfrm>
              <a:off x="7273925" y="6426660"/>
              <a:ext cx="1584448" cy="431340"/>
            </a:xfrm>
            <a:prstGeom prst="rect">
              <a:avLst/>
            </a:prstGeom>
            <a:solidFill>
              <a:srgbClr val="A49B8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7F7F7F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516162" y="6496769"/>
              <a:ext cx="11208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Olifants River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879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LIFANTS RIVER5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446"/>
          <a:stretch/>
        </p:blipFill>
        <p:spPr>
          <a:xfrm>
            <a:off x="0" y="0"/>
            <a:ext cx="9142571" cy="55929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9853" y="5592964"/>
            <a:ext cx="8481582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This winegrowing area runs in a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belt from north to south along the broad valley of the Olifants River.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Myriad Pro Light"/>
              <a:cs typeface="Myriad Pro Ligh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292975" y="6426660"/>
            <a:ext cx="1584448" cy="431340"/>
            <a:chOff x="7273925" y="6426660"/>
            <a:chExt cx="1584448" cy="431340"/>
          </a:xfrm>
        </p:grpSpPr>
        <p:sp>
          <p:nvSpPr>
            <p:cNvPr id="8" name="Rectangle 7"/>
            <p:cNvSpPr/>
            <p:nvPr/>
          </p:nvSpPr>
          <p:spPr>
            <a:xfrm>
              <a:off x="7273925" y="6426660"/>
              <a:ext cx="1584448" cy="431340"/>
            </a:xfrm>
            <a:prstGeom prst="rect">
              <a:avLst/>
            </a:prstGeom>
            <a:solidFill>
              <a:srgbClr val="A49B8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7F7F7F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516162" y="6496769"/>
              <a:ext cx="11208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Olifants River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368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LIFANTS RIVER6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290"/>
          <a:stretch/>
        </p:blipFill>
        <p:spPr>
          <a:xfrm>
            <a:off x="0" y="0"/>
            <a:ext cx="9142571" cy="642666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292975" y="6426660"/>
            <a:ext cx="1584448" cy="431340"/>
            <a:chOff x="7273925" y="6426660"/>
            <a:chExt cx="1584448" cy="431340"/>
          </a:xfrm>
        </p:grpSpPr>
        <p:sp>
          <p:nvSpPr>
            <p:cNvPr id="7" name="Rectangle 6"/>
            <p:cNvSpPr/>
            <p:nvPr/>
          </p:nvSpPr>
          <p:spPr>
            <a:xfrm>
              <a:off x="7273925" y="6426660"/>
              <a:ext cx="1584448" cy="431340"/>
            </a:xfrm>
            <a:prstGeom prst="rect">
              <a:avLst/>
            </a:prstGeom>
            <a:solidFill>
              <a:srgbClr val="A49B8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7F7F7F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516162" y="6496769"/>
              <a:ext cx="11208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Olifants River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261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LIFANTS RIVER7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915"/>
          <a:stretch/>
        </p:blipFill>
        <p:spPr>
          <a:xfrm>
            <a:off x="0" y="0"/>
            <a:ext cx="9142571" cy="638375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292975" y="6426660"/>
            <a:ext cx="1584448" cy="431340"/>
            <a:chOff x="7273925" y="6426660"/>
            <a:chExt cx="1584448" cy="431340"/>
          </a:xfrm>
        </p:grpSpPr>
        <p:sp>
          <p:nvSpPr>
            <p:cNvPr id="7" name="Rectangle 6"/>
            <p:cNvSpPr/>
            <p:nvPr/>
          </p:nvSpPr>
          <p:spPr>
            <a:xfrm>
              <a:off x="7273925" y="6426660"/>
              <a:ext cx="1584448" cy="431340"/>
            </a:xfrm>
            <a:prstGeom prst="rect">
              <a:avLst/>
            </a:prstGeom>
            <a:solidFill>
              <a:srgbClr val="A49B8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7F7F7F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516162" y="6496769"/>
              <a:ext cx="11208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Olifants River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9355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LIFANTS RIVER8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637"/>
          <a:stretch/>
        </p:blipFill>
        <p:spPr>
          <a:xfrm>
            <a:off x="0" y="0"/>
            <a:ext cx="9142571" cy="633426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292975" y="6426660"/>
            <a:ext cx="1584448" cy="431340"/>
            <a:chOff x="7273925" y="6426660"/>
            <a:chExt cx="1584448" cy="431340"/>
          </a:xfrm>
        </p:grpSpPr>
        <p:sp>
          <p:nvSpPr>
            <p:cNvPr id="7" name="Rectangle 6"/>
            <p:cNvSpPr/>
            <p:nvPr/>
          </p:nvSpPr>
          <p:spPr>
            <a:xfrm>
              <a:off x="7273925" y="6426660"/>
              <a:ext cx="1584448" cy="431340"/>
            </a:xfrm>
            <a:prstGeom prst="rect">
              <a:avLst/>
            </a:prstGeom>
            <a:solidFill>
              <a:srgbClr val="A49B8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7F7F7F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516162" y="6496769"/>
              <a:ext cx="11208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Olifants River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284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339</Words>
  <Application>Microsoft Office PowerPoint</Application>
  <PresentationFormat>On-screen Show (4:3)</PresentationFormat>
  <Paragraphs>55</Paragraphs>
  <Slides>29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private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moodie</dc:creator>
  <cp:lastModifiedBy>Lindsaye</cp:lastModifiedBy>
  <cp:revision>39</cp:revision>
  <dcterms:created xsi:type="dcterms:W3CDTF">2014-07-16T03:56:34Z</dcterms:created>
  <dcterms:modified xsi:type="dcterms:W3CDTF">2023-07-14T12:12:40Z</dcterms:modified>
</cp:coreProperties>
</file>